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62422F73-A2DE-49AD-A204-9525DE1F66AE}" type="datetimeFigureOut">
              <a:rPr lang="ar-IQ" smtClean="0"/>
              <a:t>18/06/1439</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2665759-A470-4BAB-A22B-4DCDEF90621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22F73-A2DE-49AD-A204-9525DE1F66AE}"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22F73-A2DE-49AD-A204-9525DE1F66AE}"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422F73-A2DE-49AD-A204-9525DE1F66AE}"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422F73-A2DE-49AD-A204-9525DE1F66AE}" type="datetimeFigureOut">
              <a:rPr lang="ar-IQ" smtClean="0"/>
              <a:t>18/06/1439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422F73-A2DE-49AD-A204-9525DE1F66AE}" type="datetimeFigureOut">
              <a:rPr lang="ar-IQ" smtClean="0"/>
              <a:t>18/06/1439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62422F73-A2DE-49AD-A204-9525DE1F66AE}" type="datetimeFigureOut">
              <a:rPr lang="ar-IQ" smtClean="0"/>
              <a:t>18/06/1439</a:t>
            </a:fld>
            <a:endParaRPr lang="ar-IQ"/>
          </a:p>
        </p:txBody>
      </p:sp>
      <p:sp>
        <p:nvSpPr>
          <p:cNvPr id="27" name="عنصر نائب لرقم الشريحة 26"/>
          <p:cNvSpPr>
            <a:spLocks noGrp="1"/>
          </p:cNvSpPr>
          <p:nvPr>
            <p:ph type="sldNum" sz="quarter" idx="11"/>
          </p:nvPr>
        </p:nvSpPr>
        <p:spPr/>
        <p:txBody>
          <a:bodyPr rtlCol="0"/>
          <a:lstStyle/>
          <a:p>
            <a:fld id="{02665759-A470-4BAB-A22B-4DCDEF906213}"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62422F73-A2DE-49AD-A204-9525DE1F66AE}" type="datetimeFigureOut">
              <a:rPr lang="ar-IQ" smtClean="0"/>
              <a:t>18/06/1439</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02665759-A470-4BAB-A22B-4DCDEF90621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422F73-A2DE-49AD-A204-9525DE1F66AE}" type="datetimeFigureOut">
              <a:rPr lang="ar-IQ" smtClean="0"/>
              <a:t>18/06/1439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422F73-A2DE-49AD-A204-9525DE1F66AE}" type="datetimeFigureOut">
              <a:rPr lang="ar-IQ" smtClean="0"/>
              <a:t>18/06/1439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422F73-A2DE-49AD-A204-9525DE1F66AE}" type="datetimeFigureOut">
              <a:rPr lang="ar-IQ" smtClean="0"/>
              <a:t>18/06/1439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665759-A470-4BAB-A22B-4DCDEF90621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2422F73-A2DE-49AD-A204-9525DE1F66AE}" type="datetimeFigureOut">
              <a:rPr lang="ar-IQ" smtClean="0"/>
              <a:t>18/06/1439</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2665759-A470-4BAB-A22B-4DCDEF90621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486600" cy="1470025"/>
          </a:xfrm>
        </p:spPr>
        <p:txBody>
          <a:bodyPr>
            <a:normAutofit fontScale="90000"/>
          </a:bodyPr>
          <a:lstStyle/>
          <a:p>
            <a:pPr algn="just" rtl="0">
              <a:lnSpc>
                <a:spcPct val="150000"/>
              </a:lnSpc>
              <a:spcAft>
                <a:spcPts val="600"/>
              </a:spcAft>
            </a:pPr>
            <a:r>
              <a:rPr lang="en-US" sz="7300" b="1" dirty="0" smtClean="0">
                <a:effectLst/>
                <a:latin typeface="Times New Roman"/>
                <a:ea typeface="Calibri"/>
                <a:cs typeface="Arial"/>
              </a:rPr>
              <a:t>Diseases of the Skin</a:t>
            </a:r>
            <a:r>
              <a:rPr lang="en-US" sz="3600" dirty="0">
                <a:ea typeface="Calibri"/>
                <a:cs typeface="Arial"/>
              </a:rPr>
              <a:t/>
            </a:r>
            <a:br>
              <a:rPr lang="en-US" sz="3600" dirty="0">
                <a:ea typeface="Calibri"/>
                <a:cs typeface="Arial"/>
              </a:rPr>
            </a:br>
            <a:endParaRPr lang="ar-IQ" dirty="0"/>
          </a:p>
        </p:txBody>
      </p:sp>
      <p:sp>
        <p:nvSpPr>
          <p:cNvPr id="3" name="عنوان فرعي 2"/>
          <p:cNvSpPr>
            <a:spLocks noGrp="1"/>
          </p:cNvSpPr>
          <p:nvPr>
            <p:ph type="subTitle" idx="1"/>
          </p:nvPr>
        </p:nvSpPr>
        <p:spPr/>
        <p:txBody>
          <a:bodyPr/>
          <a:lstStyle/>
          <a:p>
            <a:r>
              <a:rPr lang="en-US" sz="3200" dirty="0" smtClean="0">
                <a:latin typeface="Times New Roman" pitchFamily="18" charset="0"/>
                <a:cs typeface="Times New Roman" pitchFamily="18" charset="0"/>
              </a:rPr>
              <a:t>By </a:t>
            </a:r>
          </a:p>
          <a:p>
            <a:r>
              <a:rPr lang="en-US" sz="3200" dirty="0" smtClean="0">
                <a:latin typeface="Times New Roman" pitchFamily="18" charset="0"/>
                <a:cs typeface="Times New Roman" pitchFamily="18" charset="0"/>
              </a:rPr>
              <a:t>Dr. Hussein </a:t>
            </a:r>
            <a:r>
              <a:rPr lang="en-US" sz="3200" dirty="0" err="1" smtClean="0">
                <a:latin typeface="Times New Roman" pitchFamily="18" charset="0"/>
                <a:cs typeface="Times New Roman" pitchFamily="18" charset="0"/>
              </a:rPr>
              <a:t>AlNaji</a:t>
            </a:r>
            <a:endParaRPr lang="ar-IQ" sz="3200" dirty="0">
              <a:latin typeface="Times New Roman" pitchFamily="18" charset="0"/>
              <a:cs typeface="Times New Roman" pitchFamily="18" charset="0"/>
            </a:endParaRPr>
          </a:p>
        </p:txBody>
      </p:sp>
    </p:spTree>
    <p:extLst>
      <p:ext uri="{BB962C8B-B14F-4D97-AF65-F5344CB8AC3E}">
        <p14:creationId xmlns:p14="http://schemas.microsoft.com/office/powerpoint/2010/main" val="2974621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841" y="620688"/>
            <a:ext cx="8640960" cy="5443541"/>
          </a:xfrm>
          <a:prstGeom prst="rect">
            <a:avLst/>
          </a:prstGeom>
        </p:spPr>
        <p:txBody>
          <a:bodyPr wrap="square">
            <a:spAutoFit/>
          </a:bodyPr>
          <a:lstStyle/>
          <a:p>
            <a:pPr algn="just" rtl="0">
              <a:lnSpc>
                <a:spcPct val="150000"/>
              </a:lnSpc>
              <a:spcAft>
                <a:spcPts val="600"/>
              </a:spcAft>
              <a:tabLst>
                <a:tab pos="923925" algn="l"/>
              </a:tabLst>
            </a:pPr>
            <a:r>
              <a:rPr lang="en-US" sz="2400" b="1" dirty="0" smtClean="0">
                <a:effectLst/>
                <a:latin typeface="Times New Roman"/>
                <a:ea typeface="Calibri"/>
                <a:cs typeface="Arial"/>
              </a:rPr>
              <a:t>Pruritus	</a:t>
            </a:r>
            <a:endParaRPr lang="en-US" sz="2400" dirty="0">
              <a:ea typeface="Calibri"/>
              <a:cs typeface="Arial"/>
            </a:endParaRPr>
          </a:p>
          <a:p>
            <a:pPr algn="just" rtl="0">
              <a:lnSpc>
                <a:spcPct val="115000"/>
              </a:lnSpc>
              <a:spcAft>
                <a:spcPts val="1000"/>
              </a:spcAft>
            </a:pPr>
            <a:r>
              <a:rPr lang="en-US" sz="2400" dirty="0" smtClean="0">
                <a:effectLst/>
                <a:latin typeface="Times New Roman"/>
                <a:ea typeface="Calibri"/>
                <a:cs typeface="Arial"/>
              </a:rPr>
              <a:t>• </a:t>
            </a:r>
            <a:r>
              <a:rPr lang="en-US" sz="2400" b="1" dirty="0" smtClean="0">
                <a:effectLst/>
                <a:latin typeface="Times New Roman"/>
                <a:ea typeface="Calibri"/>
                <a:cs typeface="Arial"/>
              </a:rPr>
              <a:t>Pruritus or itching </a:t>
            </a:r>
            <a:r>
              <a:rPr lang="en-US" sz="2400" dirty="0" smtClean="0">
                <a:effectLst/>
                <a:latin typeface="Times New Roman"/>
                <a:ea typeface="Calibri"/>
                <a:cs typeface="Arial"/>
              </a:rPr>
              <a:t>is the sensation that gives rise to scratching.</a:t>
            </a:r>
            <a:endParaRPr lang="en-US" sz="2400" dirty="0">
              <a:ea typeface="Calibri"/>
              <a:cs typeface="Arial"/>
            </a:endParaRPr>
          </a:p>
          <a:p>
            <a:pPr algn="just" rtl="0">
              <a:lnSpc>
                <a:spcPct val="115000"/>
              </a:lnSpc>
              <a:spcAft>
                <a:spcPts val="1000"/>
              </a:spcAft>
            </a:pPr>
            <a:r>
              <a:rPr lang="en-US" sz="2400" dirty="0" smtClean="0">
                <a:effectLst/>
                <a:latin typeface="Times New Roman"/>
                <a:ea typeface="Calibri"/>
                <a:cs typeface="Arial"/>
              </a:rPr>
              <a:t>• </a:t>
            </a:r>
            <a:r>
              <a:rPr lang="en-US" sz="2400" b="1" dirty="0" smtClean="0">
                <a:effectLst/>
                <a:latin typeface="Times New Roman"/>
                <a:ea typeface="Calibri"/>
                <a:cs typeface="Arial"/>
              </a:rPr>
              <a:t>Hyperesthesia </a:t>
            </a:r>
            <a:r>
              <a:rPr lang="en-US" sz="2400" dirty="0" smtClean="0">
                <a:effectLst/>
                <a:latin typeface="Times New Roman"/>
                <a:ea typeface="Calibri"/>
                <a:cs typeface="Arial"/>
              </a:rPr>
              <a:t>is increased sensitivity to normal stimuli.</a:t>
            </a:r>
            <a:endParaRPr lang="en-US" sz="2400" dirty="0">
              <a:ea typeface="Calibri"/>
              <a:cs typeface="Arial"/>
            </a:endParaRPr>
          </a:p>
          <a:p>
            <a:pPr algn="just" rtl="0">
              <a:lnSpc>
                <a:spcPct val="115000"/>
              </a:lnSpc>
              <a:spcAft>
                <a:spcPts val="1000"/>
              </a:spcAft>
            </a:pPr>
            <a:r>
              <a:rPr lang="en-US" sz="2400" dirty="0" smtClean="0">
                <a:effectLst/>
                <a:latin typeface="Times New Roman"/>
                <a:ea typeface="Calibri"/>
                <a:cs typeface="Arial"/>
              </a:rPr>
              <a:t>• </a:t>
            </a:r>
            <a:r>
              <a:rPr lang="en-US" sz="2400" b="1" dirty="0" err="1" smtClean="0">
                <a:effectLst/>
                <a:latin typeface="Times New Roman"/>
                <a:ea typeface="Calibri"/>
                <a:cs typeface="Arial"/>
              </a:rPr>
              <a:t>Paresthesia</a:t>
            </a:r>
            <a:r>
              <a:rPr lang="en-US" sz="2400" b="1" dirty="0" smtClean="0">
                <a:effectLst/>
                <a:latin typeface="Times New Roman"/>
                <a:ea typeface="Calibri"/>
                <a:cs typeface="Arial"/>
              </a:rPr>
              <a:t> </a:t>
            </a:r>
            <a:r>
              <a:rPr lang="en-US" sz="2400" dirty="0" smtClean="0">
                <a:effectLst/>
                <a:latin typeface="Times New Roman"/>
                <a:ea typeface="Calibri"/>
                <a:cs typeface="Arial"/>
              </a:rPr>
              <a:t>is perverted sensation, a subjective sensation, and not diagnosed in animals.</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Common causes include the following.</a:t>
            </a:r>
            <a:endParaRPr lang="en-US" sz="2400" dirty="0">
              <a:ea typeface="Calibri"/>
              <a:cs typeface="Arial"/>
            </a:endParaRPr>
          </a:p>
          <a:p>
            <a:pPr algn="l" rtl="0">
              <a:lnSpc>
                <a:spcPct val="115000"/>
              </a:lnSpc>
              <a:spcAft>
                <a:spcPts val="1000"/>
              </a:spcAft>
            </a:pPr>
            <a:r>
              <a:rPr lang="en-US" sz="2400" b="1" i="1" dirty="0" smtClean="0">
                <a:effectLst/>
                <a:latin typeface="Times New Roman"/>
                <a:ea typeface="Calibri"/>
                <a:cs typeface="Arial"/>
              </a:rPr>
              <a:t>Cattle and sheep</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a:t>
            </a:r>
            <a:r>
              <a:rPr lang="en-US" sz="2400" dirty="0" err="1" smtClean="0">
                <a:effectLst/>
                <a:latin typeface="Times New Roman"/>
                <a:ea typeface="Calibri"/>
                <a:cs typeface="Arial"/>
              </a:rPr>
              <a:t>Sarcoptic</a:t>
            </a:r>
            <a:r>
              <a:rPr lang="en-US" sz="2400" dirty="0" smtClean="0">
                <a:effectLst/>
                <a:latin typeface="Times New Roman"/>
                <a:ea typeface="Calibri"/>
                <a:cs typeface="Arial"/>
              </a:rPr>
              <a:t> and </a:t>
            </a:r>
            <a:r>
              <a:rPr lang="en-US" sz="2400" dirty="0" err="1" smtClean="0">
                <a:effectLst/>
                <a:latin typeface="Times New Roman"/>
                <a:ea typeface="Calibri"/>
                <a:cs typeface="Arial"/>
              </a:rPr>
              <a:t>chorioptic</a:t>
            </a:r>
            <a:r>
              <a:rPr lang="en-US" sz="2400" dirty="0" smtClean="0">
                <a:effectLst/>
                <a:latin typeface="Times New Roman"/>
                <a:ea typeface="Calibri"/>
                <a:cs typeface="Arial"/>
              </a:rPr>
              <a:t> mange</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Lice infestation</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Nervous </a:t>
            </a:r>
            <a:r>
              <a:rPr lang="en-US" sz="2400" dirty="0" err="1" smtClean="0">
                <a:effectLst/>
                <a:latin typeface="Times New Roman"/>
                <a:ea typeface="Calibri"/>
                <a:cs typeface="Arial"/>
              </a:rPr>
              <a:t>acetonemia</a:t>
            </a:r>
            <a:endParaRPr lang="en-US" sz="2400" dirty="0">
              <a:ea typeface="Calibri"/>
              <a:cs typeface="Arial"/>
            </a:endParaRPr>
          </a:p>
        </p:txBody>
      </p:sp>
    </p:spTree>
    <p:extLst>
      <p:ext uri="{BB962C8B-B14F-4D97-AF65-F5344CB8AC3E}">
        <p14:creationId xmlns:p14="http://schemas.microsoft.com/office/powerpoint/2010/main" val="77819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22700"/>
            <a:ext cx="8712968" cy="4785734"/>
          </a:xfrm>
          <a:prstGeom prst="rect">
            <a:avLst/>
          </a:prstGeom>
        </p:spPr>
        <p:txBody>
          <a:bodyPr wrap="square">
            <a:spAutoFit/>
          </a:bodyPr>
          <a:lstStyle/>
          <a:p>
            <a:pPr algn="l" rtl="0">
              <a:lnSpc>
                <a:spcPct val="115000"/>
              </a:lnSpc>
              <a:spcAft>
                <a:spcPts val="1000"/>
              </a:spcAft>
            </a:pPr>
            <a:r>
              <a:rPr lang="en-US" sz="2400" b="1" i="1" dirty="0" smtClean="0">
                <a:effectLst/>
                <a:latin typeface="Times New Roman"/>
                <a:ea typeface="Calibri"/>
                <a:cs typeface="Arial"/>
              </a:rPr>
              <a:t>Horses</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a:t>
            </a:r>
            <a:r>
              <a:rPr lang="en-US" sz="2400" dirty="0" err="1" smtClean="0">
                <a:effectLst/>
                <a:latin typeface="Times New Roman"/>
                <a:ea typeface="Calibri"/>
                <a:cs typeface="Arial"/>
              </a:rPr>
              <a:t>Chorioptic</a:t>
            </a:r>
            <a:r>
              <a:rPr lang="en-US" sz="2400" dirty="0" smtClean="0">
                <a:effectLst/>
                <a:latin typeface="Times New Roman"/>
                <a:ea typeface="Calibri"/>
                <a:cs typeface="Arial"/>
              </a:rPr>
              <a:t> mange on the legs</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Queensland (sweet) itch along the dorsum of the body</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Lice infestation</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 Perianal pruritus from </a:t>
            </a:r>
            <a:r>
              <a:rPr lang="en-US" sz="2400" i="1" dirty="0" err="1" smtClean="0">
                <a:effectLst/>
                <a:latin typeface="Times New Roman"/>
                <a:ea typeface="Calibri"/>
                <a:cs typeface="Arial"/>
              </a:rPr>
              <a:t>Oxyuris</a:t>
            </a:r>
            <a:r>
              <a:rPr lang="en-US" sz="2400" i="1" dirty="0" smtClean="0">
                <a:effectLst/>
                <a:latin typeface="Times New Roman"/>
                <a:ea typeface="Calibri"/>
                <a:cs typeface="Arial"/>
              </a:rPr>
              <a:t> </a:t>
            </a:r>
            <a:r>
              <a:rPr lang="en-US" sz="2400" i="1" dirty="0" err="1" smtClean="0">
                <a:effectLst/>
                <a:latin typeface="Times New Roman"/>
                <a:ea typeface="Calibri"/>
                <a:cs typeface="Arial"/>
              </a:rPr>
              <a:t>equi</a:t>
            </a:r>
            <a:r>
              <a:rPr lang="en-US" sz="2400" i="1" dirty="0" smtClean="0">
                <a:effectLst/>
                <a:latin typeface="Times New Roman"/>
                <a:ea typeface="Calibri"/>
                <a:cs typeface="Arial"/>
              </a:rPr>
              <a:t> </a:t>
            </a:r>
            <a:r>
              <a:rPr lang="en-US" sz="2400" dirty="0" smtClean="0">
                <a:effectLst/>
                <a:latin typeface="Times New Roman"/>
                <a:ea typeface="Calibri"/>
                <a:cs typeface="Arial"/>
              </a:rPr>
              <a:t>infestation</a:t>
            </a:r>
            <a:r>
              <a:rPr lang="en-US" sz="2400" i="1" dirty="0" smtClean="0">
                <a:effectLst/>
                <a:latin typeface="Times New Roman"/>
                <a:ea typeface="Calibri"/>
                <a:cs typeface="Arial"/>
              </a:rPr>
              <a:t>.</a:t>
            </a:r>
            <a:endParaRPr lang="en-US" sz="2400" dirty="0">
              <a:ea typeface="Calibri"/>
              <a:cs typeface="Arial"/>
            </a:endParaRPr>
          </a:p>
          <a:p>
            <a:pPr algn="l" rtl="0">
              <a:lnSpc>
                <a:spcPct val="115000"/>
              </a:lnSpc>
              <a:spcAft>
                <a:spcPts val="1000"/>
              </a:spcAft>
            </a:pPr>
            <a:r>
              <a:rPr lang="en-US" sz="2400" b="1" dirty="0" smtClean="0">
                <a:effectLst/>
                <a:latin typeface="Times New Roman"/>
                <a:ea typeface="Calibri"/>
                <a:cs typeface="Arial"/>
              </a:rPr>
              <a:t> </a:t>
            </a:r>
            <a:endParaRPr lang="en-US" sz="2400" dirty="0">
              <a:ea typeface="Calibri"/>
              <a:cs typeface="Arial"/>
            </a:endParaRPr>
          </a:p>
          <a:p>
            <a:pPr algn="l" rtl="0">
              <a:lnSpc>
                <a:spcPct val="115000"/>
              </a:lnSpc>
              <a:spcAft>
                <a:spcPts val="1000"/>
              </a:spcAft>
            </a:pPr>
            <a:r>
              <a:rPr lang="en-US" sz="2400" b="1" dirty="0" smtClean="0">
                <a:effectLst/>
                <a:latin typeface="Times New Roman"/>
                <a:ea typeface="Calibri"/>
                <a:cs typeface="Arial"/>
              </a:rPr>
              <a:t>Abnormalities of Wool and Hair Fibers</a:t>
            </a:r>
            <a:endParaRPr lang="en-US" sz="2400" dirty="0">
              <a:ea typeface="Calibri"/>
              <a:cs typeface="Arial"/>
            </a:endParaRPr>
          </a:p>
          <a:p>
            <a:pPr algn="l" rtl="0">
              <a:lnSpc>
                <a:spcPct val="115000"/>
              </a:lnSpc>
              <a:spcAft>
                <a:spcPts val="1000"/>
              </a:spcAft>
            </a:pPr>
            <a:r>
              <a:rPr lang="en-US" sz="2400" dirty="0" smtClean="0">
                <a:effectLst/>
                <a:latin typeface="Times New Roman"/>
                <a:ea typeface="Calibri"/>
                <a:cs typeface="Arial"/>
              </a:rPr>
              <a:t>Deficiency of hair or wool in comparison to the normal </a:t>
            </a:r>
            <a:r>
              <a:rPr lang="en-US" sz="2400" dirty="0" err="1" smtClean="0">
                <a:effectLst/>
                <a:latin typeface="Times New Roman"/>
                <a:ea typeface="Calibri"/>
                <a:cs typeface="Arial"/>
              </a:rPr>
              <a:t>pilosity</a:t>
            </a:r>
            <a:r>
              <a:rPr lang="en-US" sz="2400" dirty="0" smtClean="0">
                <a:effectLst/>
                <a:latin typeface="Times New Roman"/>
                <a:ea typeface="Calibri"/>
                <a:cs typeface="Arial"/>
              </a:rPr>
              <a:t> of the skin area is </a:t>
            </a:r>
            <a:r>
              <a:rPr lang="en-US" sz="2400" b="1" dirty="0" smtClean="0">
                <a:effectLst/>
                <a:latin typeface="Times New Roman"/>
                <a:ea typeface="Calibri"/>
                <a:cs typeface="Arial"/>
              </a:rPr>
              <a:t>alopecia</a:t>
            </a:r>
            <a:r>
              <a:rPr lang="en-US" sz="2400" dirty="0" smtClean="0">
                <a:effectLst/>
                <a:latin typeface="Times New Roman"/>
                <a:ea typeface="Calibri"/>
                <a:cs typeface="Arial"/>
              </a:rPr>
              <a:t> or </a:t>
            </a:r>
            <a:r>
              <a:rPr lang="en-US" sz="2400" b="1" dirty="0" err="1" smtClean="0">
                <a:effectLst/>
                <a:latin typeface="Times New Roman"/>
                <a:ea typeface="Calibri"/>
                <a:cs typeface="Arial"/>
              </a:rPr>
              <a:t>hypotrichosis</a:t>
            </a:r>
            <a:r>
              <a:rPr lang="en-US" sz="2400"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2024953728"/>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640960" cy="4772910"/>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The major functions of the skin are: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To maintain a normal body temperature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To maintain a normal fluid and electrolyte balance within the animal</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To create a mechanical barrier to protect the body from noxious agents and organisms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To act as a sensory organ perceiving those features of the environment that are important to the subject’s survival.</a:t>
            </a:r>
            <a:endParaRPr lang="en-US" sz="2400" dirty="0">
              <a:ea typeface="Calibri"/>
              <a:cs typeface="Arial"/>
            </a:endParaRPr>
          </a:p>
        </p:txBody>
      </p:sp>
    </p:spTree>
    <p:extLst>
      <p:ext uri="{BB962C8B-B14F-4D97-AF65-F5344CB8AC3E}">
        <p14:creationId xmlns:p14="http://schemas.microsoft.com/office/powerpoint/2010/main" val="1148790030"/>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66678"/>
            <a:ext cx="8496944" cy="5249963"/>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Primary/Secondary Lesions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Diseases of the skin may be primary or secondary in origin. </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primary skin </a:t>
            </a:r>
            <a:r>
              <a:rPr lang="en-US" sz="2400" dirty="0" err="1" smtClean="0">
                <a:effectLst/>
                <a:latin typeface="Times New Roman"/>
                <a:ea typeface="Calibri"/>
                <a:cs typeface="Arial"/>
              </a:rPr>
              <a:t>diseasethe</a:t>
            </a:r>
            <a:r>
              <a:rPr lang="en-US" sz="2400" dirty="0" smtClean="0">
                <a:effectLst/>
                <a:latin typeface="Times New Roman"/>
                <a:ea typeface="Calibri"/>
                <a:cs typeface="Arial"/>
              </a:rPr>
              <a:t> lesions are restricted initially to the skin, although they may subsequently spread from the skin to involve other organs.</a:t>
            </a:r>
            <a:r>
              <a:rPr lang="en-US" sz="2400" dirty="0" smtClean="0">
                <a:solidFill>
                  <a:srgbClr val="241F1F"/>
                </a:solidFill>
                <a:effectLst/>
                <a:latin typeface="MinionPro-Regular"/>
                <a:ea typeface="Calibri"/>
                <a:cs typeface="MinionPro-Regular"/>
              </a:rPr>
              <a:t> </a:t>
            </a:r>
            <a:r>
              <a:rPr lang="en-US" sz="2400" dirty="0" smtClean="0">
                <a:effectLst/>
                <a:latin typeface="Times New Roman"/>
                <a:ea typeface="Calibri"/>
                <a:cs typeface="Arial"/>
              </a:rPr>
              <a:t>While cutaneous lesions may be secondary to disease originating in other organs.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Note: </a:t>
            </a:r>
            <a:r>
              <a:rPr lang="en-US" sz="2400" i="1" dirty="0" smtClean="0">
                <a:effectLst/>
                <a:latin typeface="Times New Roman"/>
                <a:ea typeface="Calibri"/>
                <a:cs typeface="Arial"/>
              </a:rPr>
              <a:t>Differentiation between primary and secondary skin diseases should be attempted by seeking evidence that organs other than the skin </a:t>
            </a:r>
            <a:r>
              <a:rPr lang="en-US" sz="2400" i="1" dirty="0" err="1" smtClean="0">
                <a:effectLst/>
                <a:latin typeface="Times New Roman"/>
                <a:ea typeface="Calibri"/>
                <a:cs typeface="Arial"/>
              </a:rPr>
              <a:t>areaffected</a:t>
            </a:r>
            <a:r>
              <a:rPr lang="en-US" sz="2400" i="1"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419458089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7371" y="548680"/>
            <a:ext cx="8496944" cy="5539978"/>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Clinical Signs and Special Examination</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A general clinical examination is followed by a special examination of the skin and must include:</a:t>
            </a:r>
            <a:endParaRPr lang="en-US" sz="2400" dirty="0">
              <a:ea typeface="Calibri"/>
              <a:cs typeface="Arial"/>
            </a:endParaRPr>
          </a:p>
          <a:p>
            <a:pPr marL="342900" lvl="0" indent="-342900" algn="just" rtl="0">
              <a:lnSpc>
                <a:spcPct val="150000"/>
              </a:lnSpc>
              <a:spcAft>
                <a:spcPts val="600"/>
              </a:spcAft>
              <a:buFont typeface="+mj-lt"/>
              <a:buAutoNum type="alphaUcPeriod"/>
            </a:pPr>
            <a:r>
              <a:rPr lang="en-US" sz="2400" dirty="0" smtClean="0">
                <a:effectLst/>
                <a:latin typeface="Times New Roman"/>
                <a:ea typeface="Calibri"/>
                <a:cs typeface="Arial"/>
              </a:rPr>
              <a:t> Inspection </a:t>
            </a:r>
            <a:endParaRPr lang="en-US" sz="2400" dirty="0">
              <a:ea typeface="Calibri"/>
              <a:cs typeface="Arial"/>
            </a:endParaRPr>
          </a:p>
          <a:p>
            <a:pPr marL="342900" lvl="0" indent="-342900" algn="just" rtl="0">
              <a:lnSpc>
                <a:spcPct val="150000"/>
              </a:lnSpc>
              <a:spcAft>
                <a:spcPts val="600"/>
              </a:spcAft>
              <a:buFont typeface="+mj-lt"/>
              <a:buAutoNum type="alphaUcPeriod"/>
            </a:pPr>
            <a:r>
              <a:rPr lang="en-US" sz="2400" dirty="0">
                <a:latin typeface="Times New Roman"/>
                <a:ea typeface="Calibri"/>
                <a:cs typeface="Arial"/>
              </a:rPr>
              <a:t>P</a:t>
            </a:r>
            <a:r>
              <a:rPr lang="en-US" sz="2400" dirty="0" smtClean="0">
                <a:effectLst/>
                <a:latin typeface="Times New Roman"/>
                <a:ea typeface="Calibri"/>
                <a:cs typeface="Arial"/>
              </a:rPr>
              <a:t>alpation. </a:t>
            </a:r>
            <a:endParaRPr lang="en-US" sz="2400" dirty="0">
              <a:ea typeface="Calibri"/>
              <a:cs typeface="Arial"/>
            </a:endParaRPr>
          </a:p>
          <a:p>
            <a:pPr marL="342900" lvl="0" indent="-342900" algn="just" rtl="0">
              <a:lnSpc>
                <a:spcPct val="150000"/>
              </a:lnSpc>
              <a:spcAft>
                <a:spcPts val="600"/>
              </a:spcAft>
              <a:buFont typeface="+mj-lt"/>
              <a:buAutoNum type="alphaUcPeriod"/>
            </a:pPr>
            <a:r>
              <a:rPr lang="en-US" sz="2400" dirty="0" smtClean="0">
                <a:effectLst/>
                <a:latin typeface="Times New Roman"/>
                <a:ea typeface="Calibri"/>
                <a:cs typeface="Arial"/>
              </a:rPr>
              <a:t>Additional information can be obtained by taking: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swabs for bacteriologic examinations.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scrapings for examination for </a:t>
            </a:r>
            <a:r>
              <a:rPr lang="en-US" sz="2400" dirty="0" err="1" smtClean="0">
                <a:effectLst/>
                <a:latin typeface="Times New Roman"/>
                <a:ea typeface="Calibri"/>
                <a:cs typeface="Arial"/>
              </a:rPr>
              <a:t>dermatophytes</a:t>
            </a:r>
            <a:r>
              <a:rPr lang="en-US" sz="2400" dirty="0" smtClean="0">
                <a:effectLst/>
                <a:latin typeface="Times New Roman"/>
                <a:ea typeface="Calibri"/>
                <a:cs typeface="Arial"/>
              </a:rPr>
              <a:t> and metazoan parasites.</a:t>
            </a:r>
            <a:endParaRPr lang="en-US" sz="2400" dirty="0">
              <a:ea typeface="Calibri"/>
              <a:cs typeface="Arial"/>
            </a:endParaRPr>
          </a:p>
        </p:txBody>
      </p:sp>
    </p:spTree>
    <p:extLst>
      <p:ext uri="{BB962C8B-B14F-4D97-AF65-F5344CB8AC3E}">
        <p14:creationId xmlns:p14="http://schemas.microsoft.com/office/powerpoint/2010/main" val="233008019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05150"/>
            <a:ext cx="8712968" cy="5232202"/>
          </a:xfrm>
          <a:prstGeom prst="rect">
            <a:avLst/>
          </a:prstGeom>
        </p:spPr>
        <p:txBody>
          <a:bodyPr wrap="square">
            <a:spAutoFit/>
          </a:bodyPr>
          <a:lstStyle/>
          <a:p>
            <a:pPr lvl="0" algn="just" rtl="0">
              <a:lnSpc>
                <a:spcPct val="150000"/>
              </a:lnSpc>
              <a:spcAft>
                <a:spcPts val="600"/>
              </a:spcAft>
            </a:pPr>
            <a:r>
              <a:rPr lang="en-US" sz="2400" dirty="0" smtClean="0">
                <a:effectLst/>
                <a:latin typeface="Times New Roman"/>
                <a:ea typeface="Calibri"/>
                <a:cs typeface="Arial"/>
              </a:rPr>
              <a:t>1- biopsy for </a:t>
            </a:r>
            <a:r>
              <a:rPr lang="en-US" sz="2400" dirty="0" err="1" smtClean="0">
                <a:effectLst/>
                <a:latin typeface="Times New Roman"/>
                <a:ea typeface="Calibri"/>
                <a:cs typeface="Arial"/>
              </a:rPr>
              <a:t>histopathological</a:t>
            </a:r>
            <a:r>
              <a:rPr lang="en-US" sz="2400" dirty="0" smtClean="0">
                <a:effectLst/>
                <a:latin typeface="Times New Roman"/>
                <a:ea typeface="Calibri"/>
                <a:cs typeface="Arial"/>
              </a:rPr>
              <a:t> examination. Biopsy material should include abnormal, marginal, and normal skin.</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2. A Wood’s lamp finds a special use in the examination of the skin for </a:t>
            </a:r>
            <a:r>
              <a:rPr lang="en-US" sz="2400" dirty="0" err="1" smtClean="0">
                <a:effectLst/>
                <a:latin typeface="Times New Roman"/>
                <a:ea typeface="Calibri"/>
                <a:cs typeface="Arial"/>
              </a:rPr>
              <a:t>dermatophytes</a:t>
            </a:r>
            <a:r>
              <a:rPr lang="en-US" sz="2400" dirty="0" smtClean="0">
                <a:effectLst/>
                <a:latin typeface="Times New Roman"/>
                <a:ea typeface="Calibri"/>
                <a:cs typeface="Arial"/>
              </a:rPr>
              <a:t>.</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3. Descriptions of lesions should include size, depth to which they penetrate topographic distribution on the body, and size of the area affected. Abnormalities of sebaceous and sweat secretion, changes in the hair or wool coat, and alterations in color and temperature of the skin should be noted, as should the presence or absence of pain.</a:t>
            </a:r>
            <a:endParaRPr lang="en-US" sz="2400" dirty="0">
              <a:ea typeface="Calibri"/>
              <a:cs typeface="Arial"/>
            </a:endParaRPr>
          </a:p>
        </p:txBody>
      </p:sp>
    </p:spTree>
    <p:extLst>
      <p:ext uri="{BB962C8B-B14F-4D97-AF65-F5344CB8AC3E}">
        <p14:creationId xmlns:p14="http://schemas.microsoft.com/office/powerpoint/2010/main" val="36979665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36496" cy="6955750"/>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Lesions</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Scales:</a:t>
            </a:r>
            <a:r>
              <a:rPr lang="en-US" sz="2400" dirty="0" smtClean="0">
                <a:effectLst/>
                <a:latin typeface="Times New Roman"/>
                <a:ea typeface="Calibri"/>
                <a:cs typeface="Arial"/>
              </a:rPr>
              <a:t>  Dry flaky exfoliations</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Excoriations: </a:t>
            </a:r>
            <a:r>
              <a:rPr lang="en-US" sz="2400" dirty="0" smtClean="0">
                <a:effectLst/>
                <a:latin typeface="Times New Roman"/>
                <a:ea typeface="Calibri"/>
                <a:cs typeface="Arial"/>
              </a:rPr>
              <a:t>Traumatic abrasions and scratches.</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Fissures</a:t>
            </a:r>
            <a:r>
              <a:rPr lang="en-US" sz="2400" dirty="0" smtClean="0">
                <a:effectLst/>
                <a:latin typeface="Times New Roman"/>
                <a:ea typeface="Calibri"/>
                <a:cs typeface="Arial"/>
              </a:rPr>
              <a:t>: Deep cracks.</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Dry gangrene</a:t>
            </a:r>
            <a:r>
              <a:rPr lang="en-US" sz="2400" dirty="0" smtClean="0">
                <a:effectLst/>
                <a:latin typeface="Times New Roman"/>
                <a:ea typeface="Calibri"/>
                <a:cs typeface="Arial"/>
              </a:rPr>
              <a:t>: Dry, horny, black, avascular, shield-like.</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Keratosis</a:t>
            </a:r>
            <a:r>
              <a:rPr lang="en-US" sz="2400" dirty="0" smtClean="0">
                <a:effectLst/>
                <a:latin typeface="Times New Roman"/>
                <a:ea typeface="Calibri"/>
                <a:cs typeface="Arial"/>
              </a:rPr>
              <a:t>: Overgrowth of dry, horny, keratinized epithelium.</a:t>
            </a:r>
            <a:endParaRPr lang="en-US" sz="2400" dirty="0">
              <a:ea typeface="Calibri"/>
              <a:cs typeface="Arial"/>
            </a:endParaRPr>
          </a:p>
          <a:p>
            <a:pPr algn="just" rtl="0">
              <a:lnSpc>
                <a:spcPct val="150000"/>
              </a:lnSpc>
              <a:spcAft>
                <a:spcPts val="600"/>
              </a:spcAft>
            </a:pPr>
            <a:r>
              <a:rPr lang="en-US" sz="2400" i="1" dirty="0" err="1" smtClean="0">
                <a:effectLst/>
                <a:latin typeface="Times New Roman"/>
                <a:ea typeface="Calibri"/>
                <a:cs typeface="Arial"/>
              </a:rPr>
              <a:t>Acanthosis</a:t>
            </a:r>
            <a:r>
              <a:rPr lang="en-US" sz="2400" dirty="0" smtClean="0">
                <a:effectLst/>
                <a:latin typeface="Times New Roman"/>
                <a:ea typeface="Calibri"/>
                <a:cs typeface="Arial"/>
              </a:rPr>
              <a:t>:</a:t>
            </a:r>
            <a:r>
              <a:rPr lang="en-US" sz="2400" i="1" dirty="0" smtClean="0">
                <a:effectLst/>
                <a:latin typeface="Times New Roman"/>
                <a:ea typeface="Calibri"/>
                <a:cs typeface="Arial"/>
              </a:rPr>
              <a:t> </a:t>
            </a:r>
            <a:r>
              <a:rPr lang="en-US" sz="2400" dirty="0" smtClean="0">
                <a:effectLst/>
                <a:latin typeface="Times New Roman"/>
                <a:ea typeface="Calibri"/>
                <a:cs typeface="Arial"/>
              </a:rPr>
              <a:t>Like keratosis but moist, soft.</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Hyperkeratosis: Excessive overgrowth of keratinized, epithelium like</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Scab.</a:t>
            </a:r>
            <a:endParaRPr lang="en-US" sz="2400" dirty="0">
              <a:ea typeface="Calibri"/>
              <a:cs typeface="Arial"/>
            </a:endParaRPr>
          </a:p>
          <a:p>
            <a:pPr algn="just" rtl="0">
              <a:lnSpc>
                <a:spcPct val="150000"/>
              </a:lnSpc>
              <a:spcAft>
                <a:spcPts val="600"/>
              </a:spcAft>
            </a:pPr>
            <a:r>
              <a:rPr lang="en-US" sz="2400" i="1" dirty="0" err="1" smtClean="0">
                <a:effectLst/>
                <a:latin typeface="Times New Roman"/>
                <a:ea typeface="Calibri"/>
                <a:cs typeface="Arial"/>
              </a:rPr>
              <a:t>Parakeratosis</a:t>
            </a:r>
            <a:r>
              <a:rPr lang="en-US" sz="2400" dirty="0" smtClean="0">
                <a:effectLst/>
                <a:latin typeface="Times New Roman"/>
                <a:ea typeface="Calibri"/>
                <a:cs typeface="Arial"/>
              </a:rPr>
              <a:t>: Adherent to skin.</a:t>
            </a:r>
            <a:endParaRPr lang="en-US" sz="2400" dirty="0">
              <a:ea typeface="Calibri"/>
              <a:cs typeface="Arial"/>
            </a:endParaRPr>
          </a:p>
          <a:p>
            <a:pPr algn="just" rtl="0">
              <a:lnSpc>
                <a:spcPct val="150000"/>
              </a:lnSpc>
              <a:spcAft>
                <a:spcPts val="600"/>
              </a:spcAft>
            </a:pPr>
            <a:r>
              <a:rPr lang="en-US" sz="2400" i="1" dirty="0" smtClean="0">
                <a:effectLst/>
                <a:latin typeface="Times New Roman"/>
                <a:ea typeface="Calibri"/>
                <a:cs typeface="Arial"/>
              </a:rPr>
              <a:t>Eczema</a:t>
            </a:r>
            <a:r>
              <a:rPr lang="en-US" sz="2400" dirty="0" smtClean="0">
                <a:effectLst/>
                <a:latin typeface="Times New Roman"/>
                <a:ea typeface="Calibri"/>
                <a:cs typeface="Arial"/>
              </a:rPr>
              <a:t>: Erythematous, itching dermatitis</a:t>
            </a:r>
            <a:endParaRPr lang="en-US" sz="2400" dirty="0">
              <a:ea typeface="Calibri"/>
              <a:cs typeface="Arial"/>
            </a:endParaRPr>
          </a:p>
        </p:txBody>
      </p:sp>
    </p:spTree>
    <p:extLst>
      <p:ext uri="{BB962C8B-B14F-4D97-AF65-F5344CB8AC3E}">
        <p14:creationId xmlns:p14="http://schemas.microsoft.com/office/powerpoint/2010/main" val="278928025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231" y="692696"/>
            <a:ext cx="8784976" cy="4445319"/>
          </a:xfrm>
          <a:prstGeom prst="rect">
            <a:avLst/>
          </a:prstGeom>
        </p:spPr>
        <p:txBody>
          <a:bodyPr wrap="square">
            <a:spAutoFit/>
          </a:bodyPr>
          <a:lstStyle/>
          <a:p>
            <a:pPr algn="just" rtl="0">
              <a:lnSpc>
                <a:spcPct val="115000"/>
              </a:lnSpc>
              <a:spcAft>
                <a:spcPts val="1000"/>
              </a:spcAft>
            </a:pPr>
            <a:r>
              <a:rPr lang="en-US" sz="2400" b="1" dirty="0" smtClean="0">
                <a:effectLst/>
                <a:latin typeface="Times New Roman"/>
                <a:ea typeface="Calibri"/>
                <a:cs typeface="Arial"/>
              </a:rPr>
              <a:t>Discrete lesions</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Vesicle, bleb, bulla, Blister</a:t>
            </a:r>
            <a:r>
              <a:rPr lang="en-US" sz="2400" dirty="0" smtClean="0">
                <a:effectLst/>
                <a:latin typeface="Times New Roman"/>
                <a:ea typeface="Calibri"/>
                <a:cs typeface="Arial"/>
              </a:rPr>
              <a:t> : Fluid (serum or lymph)-filled blister 1–2 cm</a:t>
            </a:r>
            <a:r>
              <a:rPr lang="en-US" sz="2400" dirty="0" smtClean="0">
                <a:ea typeface="Calibri"/>
                <a:cs typeface="Arial"/>
              </a:rPr>
              <a:t> </a:t>
            </a:r>
            <a:r>
              <a:rPr lang="en-US" sz="2400" dirty="0" smtClean="0">
                <a:effectLst/>
                <a:latin typeface="Times New Roman"/>
                <a:ea typeface="Calibri"/>
                <a:cs typeface="Arial"/>
              </a:rPr>
              <a:t>diameter.</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Pustule:</a:t>
            </a:r>
            <a:r>
              <a:rPr lang="en-US" sz="2400" dirty="0" smtClean="0">
                <a:effectLst/>
                <a:latin typeface="Times New Roman"/>
                <a:ea typeface="Calibri"/>
                <a:cs typeface="Arial"/>
              </a:rPr>
              <a:t> Pus-filled blister, 1–5 mm.</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Wheal</a:t>
            </a:r>
            <a:r>
              <a:rPr lang="en-US" sz="2400" dirty="0" smtClean="0">
                <a:effectLst/>
                <a:latin typeface="Times New Roman"/>
                <a:ea typeface="Calibri"/>
                <a:cs typeface="Arial"/>
              </a:rPr>
              <a:t>:  Edematous, erythematous, swellings, transitory.</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Papules (pimples)</a:t>
            </a:r>
            <a:r>
              <a:rPr lang="en-US" sz="2400" dirty="0" smtClean="0">
                <a:effectLst/>
                <a:latin typeface="Times New Roman"/>
                <a:ea typeface="Calibri"/>
                <a:cs typeface="Arial"/>
              </a:rPr>
              <a:t>:  Elevated, inflamed, necrotic center, up to 1 cm diameter.</a:t>
            </a:r>
            <a:endParaRPr lang="en-US" sz="2400" dirty="0">
              <a:ea typeface="Calibri"/>
              <a:cs typeface="Arial"/>
            </a:endParaRPr>
          </a:p>
          <a:p>
            <a:pPr algn="l" rtl="0"/>
            <a:r>
              <a:rPr lang="en-US" sz="2400" i="1" dirty="0" smtClean="0">
                <a:effectLst/>
                <a:latin typeface="Times New Roman"/>
                <a:ea typeface="Calibri"/>
              </a:rPr>
              <a:t>Nodules, nodes</a:t>
            </a:r>
            <a:r>
              <a:rPr lang="en-US" sz="2400" dirty="0" smtClean="0">
                <a:effectLst/>
                <a:latin typeface="Times New Roman"/>
                <a:ea typeface="Calibri"/>
              </a:rPr>
              <a:t>: Elevated, solid, up to 1 cm diameter Acute or chronic inflammation. No necrotic center</a:t>
            </a:r>
            <a:endParaRPr lang="ar-IQ" sz="2400" dirty="0"/>
          </a:p>
        </p:txBody>
      </p:sp>
    </p:spTree>
    <p:extLst>
      <p:ext uri="{BB962C8B-B14F-4D97-AF65-F5344CB8AC3E}">
        <p14:creationId xmlns:p14="http://schemas.microsoft.com/office/powerpoint/2010/main" val="11279983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24744"/>
            <a:ext cx="8712968" cy="3551550"/>
          </a:xfrm>
          <a:prstGeom prst="rect">
            <a:avLst/>
          </a:prstGeom>
        </p:spPr>
        <p:txBody>
          <a:bodyPr wrap="square">
            <a:spAutoFit/>
          </a:bodyPr>
          <a:lstStyle/>
          <a:p>
            <a:pPr algn="just" rtl="0">
              <a:lnSpc>
                <a:spcPct val="115000"/>
              </a:lnSpc>
              <a:spcAft>
                <a:spcPts val="1000"/>
              </a:spcAft>
            </a:pPr>
            <a:r>
              <a:rPr lang="en-US" sz="2400" i="1" dirty="0" smtClean="0">
                <a:effectLst/>
                <a:latin typeface="Times New Roman"/>
                <a:ea typeface="Calibri"/>
                <a:cs typeface="Arial"/>
              </a:rPr>
              <a:t>Plaqu</a:t>
            </a:r>
            <a:r>
              <a:rPr lang="en-US" sz="2400" dirty="0" smtClean="0">
                <a:effectLst/>
                <a:latin typeface="Times New Roman"/>
                <a:ea typeface="Calibri"/>
                <a:cs typeface="Arial"/>
              </a:rPr>
              <a:t>e: Larger nodule, up to 3–4 cm diameter.</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Acne:</a:t>
            </a:r>
            <a:r>
              <a:rPr lang="en-US" sz="2400" dirty="0" smtClean="0">
                <a:effectLst/>
                <a:latin typeface="Times New Roman"/>
                <a:ea typeface="Calibri"/>
                <a:cs typeface="Arial"/>
              </a:rPr>
              <a:t> Used synonymously with </a:t>
            </a:r>
            <a:r>
              <a:rPr lang="en-US" sz="2400" i="1" dirty="0" smtClean="0">
                <a:effectLst/>
                <a:latin typeface="Times New Roman"/>
                <a:ea typeface="Calibri"/>
                <a:cs typeface="Arial"/>
              </a:rPr>
              <a:t>pimple </a:t>
            </a:r>
            <a:r>
              <a:rPr lang="en-US" sz="2400" dirty="0" smtClean="0">
                <a:effectLst/>
                <a:latin typeface="Times New Roman"/>
                <a:ea typeface="Calibri"/>
                <a:cs typeface="Arial"/>
              </a:rPr>
              <a:t>but strict meaning is infection of sebaceous gland.</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Impetigo:</a:t>
            </a:r>
            <a:r>
              <a:rPr lang="en-US" sz="2400" dirty="0" smtClean="0">
                <a:effectLst/>
                <a:latin typeface="Times New Roman"/>
                <a:ea typeface="Calibri"/>
                <a:cs typeface="Arial"/>
              </a:rPr>
              <a:t> Flaccid vesicle, then pustule, then scab, up to 1 cm diameter.</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Scab (or crust):</a:t>
            </a:r>
            <a:r>
              <a:rPr lang="en-US" sz="2400" dirty="0" smtClean="0">
                <a:effectLst/>
                <a:latin typeface="Times New Roman"/>
                <a:ea typeface="Calibri"/>
                <a:cs typeface="Arial"/>
              </a:rPr>
              <a:t> Crust of coagulated, blood, pus, and skin debris.</a:t>
            </a:r>
            <a:endParaRPr lang="en-US" sz="2400" dirty="0">
              <a:ea typeface="Calibri"/>
              <a:cs typeface="Arial"/>
            </a:endParaRPr>
          </a:p>
          <a:p>
            <a:pPr algn="just" rtl="0">
              <a:lnSpc>
                <a:spcPct val="115000"/>
              </a:lnSpc>
              <a:spcAft>
                <a:spcPts val="1000"/>
              </a:spcAft>
            </a:pPr>
            <a:r>
              <a:rPr lang="en-US" sz="2400" i="1" dirty="0" smtClean="0">
                <a:effectLst/>
                <a:latin typeface="Times New Roman"/>
                <a:ea typeface="Calibri"/>
                <a:cs typeface="Arial"/>
              </a:rPr>
              <a:t>Macule (patch)</a:t>
            </a:r>
            <a:r>
              <a:rPr lang="en-US" sz="2400" dirty="0" smtClean="0">
                <a:effectLst/>
                <a:latin typeface="Times New Roman"/>
                <a:ea typeface="Calibri"/>
                <a:cs typeface="Arial"/>
              </a:rPr>
              <a:t>: Small area of color change; patch is larger.</a:t>
            </a:r>
            <a:endParaRPr lang="en-US" sz="2400" dirty="0">
              <a:ea typeface="Calibri"/>
              <a:cs typeface="Arial"/>
            </a:endParaRPr>
          </a:p>
        </p:txBody>
      </p:sp>
    </p:spTree>
    <p:extLst>
      <p:ext uri="{BB962C8B-B14F-4D97-AF65-F5344CB8AC3E}">
        <p14:creationId xmlns:p14="http://schemas.microsoft.com/office/powerpoint/2010/main" val="2942723333"/>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66678"/>
            <a:ext cx="8496944" cy="5863144"/>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Abnormal Coloration</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The parameter of abnormal coloration includes </a:t>
            </a:r>
            <a:r>
              <a:rPr lang="en-US" sz="2400" i="1" dirty="0" smtClean="0">
                <a:effectLst/>
                <a:latin typeface="Times New Roman"/>
                <a:ea typeface="Calibri"/>
                <a:cs typeface="Arial"/>
              </a:rPr>
              <a:t>jaundice, pallor, and erythema.</a:t>
            </a:r>
            <a:r>
              <a:rPr lang="en-US" sz="2400" dirty="0" smtClean="0">
                <a:effectLst/>
                <a:latin typeface="Times New Roman"/>
                <a:ea typeface="Calibri"/>
                <a:cs typeface="Arial"/>
              </a:rPr>
              <a:t> In animals these conditions are rarely visible in light-colored skins. </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Early erythema is a common finding where more definite skin lesions are to develop, as in early photosensitization.</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The blue coloration of early gangrene (e.g., of the udder and teat skin in the early stages of </a:t>
            </a:r>
            <a:r>
              <a:rPr lang="en-US" sz="2400" dirty="0" err="1" smtClean="0">
                <a:effectLst/>
                <a:latin typeface="Times New Roman"/>
                <a:ea typeface="Calibri"/>
                <a:cs typeface="Arial"/>
              </a:rPr>
              <a:t>peracute</a:t>
            </a:r>
            <a:r>
              <a:rPr lang="en-US" sz="2400" dirty="0" smtClean="0">
                <a:effectLst/>
                <a:latin typeface="Times New Roman"/>
                <a:ea typeface="Calibri"/>
                <a:cs typeface="Arial"/>
              </a:rPr>
              <a:t> bovine mastitis associated with </a:t>
            </a:r>
            <a:r>
              <a:rPr lang="en-US" sz="2400" i="1" dirty="0" smtClean="0">
                <a:effectLst/>
                <a:latin typeface="Times New Roman"/>
                <a:ea typeface="Calibri"/>
                <a:cs typeface="Arial"/>
              </a:rPr>
              <a:t>Staphylococcus </a:t>
            </a:r>
            <a:r>
              <a:rPr lang="en-US" sz="2400" i="1" dirty="0" err="1" smtClean="0">
                <a:effectLst/>
                <a:latin typeface="Times New Roman"/>
                <a:ea typeface="Calibri"/>
                <a:cs typeface="Arial"/>
              </a:rPr>
              <a:t>aureus</a:t>
            </a:r>
            <a:r>
              <a:rPr lang="en-US" sz="2400" dirty="0" smtClean="0">
                <a:effectLst/>
                <a:latin typeface="Times New Roman"/>
                <a:ea typeface="Calibri"/>
                <a:cs typeface="Arial"/>
              </a:rPr>
              <a:t>) is characterized by coldness and loss of elasticity.</a:t>
            </a:r>
            <a:endParaRPr lang="en-US" sz="2400" dirty="0">
              <a:ea typeface="Calibri"/>
              <a:cs typeface="Arial"/>
            </a:endParaRPr>
          </a:p>
        </p:txBody>
      </p:sp>
    </p:spTree>
    <p:extLst>
      <p:ext uri="{BB962C8B-B14F-4D97-AF65-F5344CB8AC3E}">
        <p14:creationId xmlns:p14="http://schemas.microsoft.com/office/powerpoint/2010/main" val="102709364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TotalTime>
  <Words>633</Words>
  <Application>Microsoft Office PowerPoint</Application>
  <PresentationFormat>عرض على الشاشة (3:4)‏</PresentationFormat>
  <Paragraphs>65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حضري</vt:lpstr>
      <vt:lpstr>Diseases of the Skin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Skin</dc:title>
  <dc:creator>Maher</dc:creator>
  <cp:lastModifiedBy>Maher</cp:lastModifiedBy>
  <cp:revision>4</cp:revision>
  <dcterms:created xsi:type="dcterms:W3CDTF">2018-02-19T20:23:36Z</dcterms:created>
  <dcterms:modified xsi:type="dcterms:W3CDTF">2018-03-05T18:16:21Z</dcterms:modified>
</cp:coreProperties>
</file>